
<file path=[Content_Types].xml><?xml version="1.0" encoding="utf-8"?>
<Types xmlns="http://schemas.openxmlformats.org/package/2006/content-types">
  <Default Extension="jpeg" ContentType="image/jpe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65" r:id="rId5"/>
    <p:sldId id="257" r:id="rId6"/>
    <p:sldId id="258" r:id="rId7"/>
    <p:sldId id="259" r:id="rId8"/>
    <p:sldId id="260" r:id="rId9"/>
    <p:sldId id="262" r:id="rId10"/>
    <p:sldId id="263" r:id="rId11"/>
    <p:sldId id="264" r:id="rId12"/>
    <p:sldId id="267" r:id="rId13"/>
    <p:sldId id="268" r:id="rId14"/>
    <p:sldId id="269" r:id="rId15"/>
    <p:sldId id="277" r:id="rId16"/>
    <p:sldId id="266" r:id="rId17"/>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125" d="100"/>
          <a:sy n="125" d="100"/>
        </p:scale>
        <p:origin x="102" y="22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C49D05-6128-4D0D-A32A-06A5E73B386C}" type="datetimeFigureOut">
              <a:rPr lang="zh-TW" altLang="en-US" smtClean="0"/>
            </a:fld>
            <a:endParaRPr lang="zh-TW"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编辑母版文本样式</a:t>
            </a:r>
            <a:endParaRPr lang="zh-TW" altLang="en-US"/>
          </a:p>
          <a:p>
            <a:pPr lvl="1"/>
            <a:r>
              <a:rPr lang="zh-TW" altLang="en-US"/>
              <a:t>第二级</a:t>
            </a:r>
            <a:endParaRPr lang="zh-TW" altLang="en-US"/>
          </a:p>
          <a:p>
            <a:pPr lvl="2"/>
            <a:r>
              <a:rPr lang="zh-TW" altLang="en-US"/>
              <a:t>第三级</a:t>
            </a:r>
            <a:endParaRPr lang="zh-TW" altLang="en-US"/>
          </a:p>
          <a:p>
            <a:pPr lvl="3"/>
            <a:r>
              <a:rPr lang="zh-TW" altLang="en-US"/>
              <a:t>第四级</a:t>
            </a:r>
            <a:endParaRPr lang="zh-TW" altLang="en-US"/>
          </a:p>
          <a:p>
            <a:pPr lvl="4"/>
            <a:r>
              <a:rPr lang="zh-TW" altLang="en-US"/>
              <a:t>第五级</a:t>
            </a:r>
            <a:endParaRPr lang="zh-TW"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49F42C-2DAE-424C-A4B8-3140182C3E9F}" type="slidenum">
              <a:rPr lang="zh-TW" altLang="en-US" smtClean="0"/>
            </a:fld>
            <a:endParaRPr lang="zh-TW"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TW" altLang="en-US"/>
          </a:p>
        </p:txBody>
      </p:sp>
      <p:sp>
        <p:nvSpPr>
          <p:cNvPr id="4" name="灯片编号占位符 3"/>
          <p:cNvSpPr>
            <a:spLocks noGrp="1"/>
          </p:cNvSpPr>
          <p:nvPr>
            <p:ph type="sldNum" sz="quarter" idx="10"/>
          </p:nvPr>
        </p:nvSpPr>
        <p:spPr/>
        <p:txBody>
          <a:bodyPr/>
          <a:lstStyle/>
          <a:p>
            <a:fld id="{85D0DACE-38E0-42D2-9336-2B707D34BC6D}" type="slidenum">
              <a:rPr lang="zh-TW" altLang="en-US" smtClean="0"/>
            </a:fld>
            <a:endParaRPr lang="zh-TW"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zh-TW" altLang="en-US" dirty="0"/>
              <a:t>按一下以編輯標題</a:t>
            </a:r>
            <a:endParaRPr lang="zh-TW" altLang="en-US" dirty="0"/>
          </a:p>
        </p:txBody>
      </p:sp>
      <p:sp>
        <p:nvSpPr>
          <p:cNvPr id="3" name="副标题 2"/>
          <p:cNvSpPr>
            <a:spLocks noGrp="1"/>
          </p:cNvSpPr>
          <p:nvPr>
            <p:ph type="subTitle" idx="1" hasCustomPrompt="1"/>
            <p:custDataLst>
              <p:tags r:id="rId3"/>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dirty="0"/>
              <a:t>按一下以編輯副標題</a:t>
            </a:r>
            <a:endParaRPr lang="zh-TW"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TW" altLang="en-US" smtClean="0"/>
            </a:fld>
            <a:endParaRPr lang="zh-TW" altLang="en-US"/>
          </a:p>
        </p:txBody>
      </p:sp>
      <p:sp>
        <p:nvSpPr>
          <p:cNvPr id="17" name="页脚占位符 16"/>
          <p:cNvSpPr>
            <a:spLocks noGrp="1"/>
          </p:cNvSpPr>
          <p:nvPr>
            <p:ph type="ftr" sz="quarter" idx="11"/>
            <p:custDataLst>
              <p:tags r:id="rId5"/>
            </p:custDataLst>
          </p:nvPr>
        </p:nvSpPr>
        <p:spPr/>
        <p:txBody>
          <a:bodyPr/>
          <a:lstStyle/>
          <a:p>
            <a:endParaRPr lang="zh-TW"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TW" altLang="en-US" smtClean="0"/>
            </a:fld>
            <a:endParaRPr lang="zh-TW"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物件">
    <p:bg>
      <p:bgPr>
        <a:solidFill>
          <a:schemeClr val="bg1"/>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TW" altLang="en-US" smtClean="0"/>
            </a:fld>
            <a:endParaRPr lang="zh-TW" altLang="en-US"/>
          </a:p>
        </p:txBody>
      </p:sp>
      <p:sp>
        <p:nvSpPr>
          <p:cNvPr id="4" name="页脚占位符 3"/>
          <p:cNvSpPr>
            <a:spLocks noGrp="1"/>
          </p:cNvSpPr>
          <p:nvPr>
            <p:ph type="ftr" sz="quarter" idx="11"/>
            <p:custDataLst>
              <p:tags r:id="rId3"/>
            </p:custDataLst>
          </p:nvPr>
        </p:nvSpPr>
        <p:spPr/>
        <p:txBody>
          <a:bodyPr/>
          <a:lstStyle/>
          <a:p>
            <a:endParaRPr lang="zh-TW"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TW" altLang="en-US" smtClean="0"/>
            </a:fld>
            <a:endParaRPr lang="zh-TW" altLang="en-US"/>
          </a:p>
        </p:txBody>
      </p:sp>
      <p:sp>
        <p:nvSpPr>
          <p:cNvPr id="7" name="内容占位符 6"/>
          <p:cNvSpPr>
            <a:spLocks noGrp="1"/>
          </p:cNvSpPr>
          <p:nvPr>
            <p:ph sz="quarter" idx="13"/>
            <p:custDataLst>
              <p:tags r:id="rId5"/>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TW" altLang="en-US" dirty="0"/>
              <a:t>按一下以編輯母片文字樣式</a:t>
            </a:r>
            <a:endParaRPr lang="zh-TW" altLang="en-US" dirty="0"/>
          </a:p>
          <a:p>
            <a:pPr lvl="1"/>
            <a:r>
              <a:rPr lang="zh-TW" altLang="en-US" dirty="0"/>
              <a:t>第二層</a:t>
            </a:r>
            <a:endParaRPr lang="zh-TW" altLang="en-US" dirty="0"/>
          </a:p>
          <a:p>
            <a:pPr lvl="2"/>
            <a:r>
              <a:rPr lang="zh-TW" altLang="en-US" dirty="0"/>
              <a:t>第三層</a:t>
            </a:r>
            <a:endParaRPr lang="zh-TW" altLang="en-US" dirty="0"/>
          </a:p>
          <a:p>
            <a:pPr lvl="3"/>
            <a:r>
              <a:rPr lang="zh-TW" altLang="en-US" dirty="0"/>
              <a:t>第四層</a:t>
            </a:r>
            <a:endParaRPr lang="zh-TW" altLang="en-US" dirty="0"/>
          </a:p>
          <a:p>
            <a:pPr lvl="4"/>
            <a:r>
              <a:rPr lang="zh-TW" altLang="en-US" dirty="0"/>
              <a:t>第五層</a:t>
            </a:r>
            <a:endParaRPr lang="zh-TW"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結尾投影片">
    <p:bg>
      <p:bgPr>
        <a:solidFill>
          <a:schemeClr val="bg1"/>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TW" altLang="en-US" smtClean="0"/>
            </a:fld>
            <a:endParaRPr lang="zh-TW" altLang="en-US"/>
          </a:p>
        </p:txBody>
      </p:sp>
      <p:sp>
        <p:nvSpPr>
          <p:cNvPr id="4" name="页脚占位符 3"/>
          <p:cNvSpPr>
            <a:spLocks noGrp="1"/>
          </p:cNvSpPr>
          <p:nvPr>
            <p:ph type="ftr" sz="quarter" idx="11"/>
            <p:custDataLst>
              <p:tags r:id="rId3"/>
            </p:custDataLst>
          </p:nvPr>
        </p:nvSpPr>
        <p:spPr/>
        <p:txBody>
          <a:bodyPr/>
          <a:lstStyle/>
          <a:p>
            <a:endParaRPr lang="zh-TW"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TW" altLang="en-US" smtClean="0"/>
            </a:fld>
            <a:endParaRPr lang="zh-TW" altLang="en-US"/>
          </a:p>
        </p:txBody>
      </p:sp>
      <p:sp>
        <p:nvSpPr>
          <p:cNvPr id="2" name="标题 1"/>
          <p:cNvSpPr>
            <a:spLocks noGrp="1"/>
          </p:cNvSpPr>
          <p:nvPr>
            <p:ph type="title" hasCustomPrompt="1"/>
            <p:custDataLst>
              <p:tags r:id="rId5"/>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TW"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lang="zh-TW" altLang="en-US" dirty="0">
                <a:sym typeface="+mn-ea"/>
              </a:rPr>
              <a:t>按一下以編輯標題</a:t>
            </a:r>
            <a:endParaRPr dirty="0">
              <a:sym typeface="+mn-e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TW" altLang="en-US" sz="2800" b="1" i="0" u="none" strike="noStrike" kern="1200" cap="none" spc="200" normalizeH="0" baseline="0" noProof="1" dirty="0">
                <a:solidFill>
                  <a:schemeClr val="tx1"/>
                </a:solidFill>
                <a:uFillTx/>
                <a:latin typeface="+mj-lt"/>
                <a:ea typeface="+mj-ea"/>
                <a:cs typeface="+mj-cs"/>
                <a:sym typeface="+mn-ea"/>
              </a:defRPr>
            </a:lvl1pPr>
          </a:lstStyle>
          <a:p>
            <a:pPr lvl="0"/>
            <a:r>
              <a:rPr lang="zh-TW" altLang="en-US" dirty="0">
                <a:sym typeface="+mn-ea"/>
              </a:rPr>
              <a:t>按一下以編輯母片標題樣式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85750" marR="0" lvl="0"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lang="zh-TW" altLang="en-US" dirty="0">
                <a:sym typeface="+mn-ea"/>
              </a:rPr>
              <a:t>按一下以編輯母片文字樣式</a:t>
            </a:r>
            <a:endParaRPr lang="zh-TW" altLang="en-US" dirty="0">
              <a:sym typeface="+mn-ea"/>
            </a:endParaRPr>
          </a:p>
          <a:p>
            <a:pPr lvl="1"/>
            <a:r>
              <a:rPr dirty="0">
                <a:sym typeface="+mn-ea"/>
              </a:rPr>
              <a:t>第二</a:t>
            </a:r>
            <a:r>
              <a:rPr lang="zh-TW" altLang="en-US" dirty="0">
                <a:sym typeface="+mn-ea"/>
              </a:rPr>
              <a:t>層</a:t>
            </a:r>
            <a:endParaRPr dirty="0">
              <a:sym typeface="+mn-ea"/>
            </a:endParaRPr>
          </a:p>
          <a:p>
            <a:pPr lvl="2"/>
            <a:r>
              <a:rPr dirty="0">
                <a:sym typeface="+mn-ea"/>
              </a:rPr>
              <a:t>第三</a:t>
            </a:r>
            <a:r>
              <a:rPr lang="zh-TW" altLang="en-US" dirty="0">
                <a:sym typeface="+mn-ea"/>
              </a:rPr>
              <a:t>層</a:t>
            </a:r>
            <a:endParaRPr dirty="0">
              <a:sym typeface="+mn-ea"/>
            </a:endParaRPr>
          </a:p>
          <a:p>
            <a:pPr lvl="3"/>
            <a:r>
              <a:rPr dirty="0">
                <a:sym typeface="+mn-ea"/>
              </a:rPr>
              <a:t>第四</a:t>
            </a:r>
            <a:r>
              <a:rPr lang="zh-TW" altLang="en-US" dirty="0">
                <a:sym typeface="+mn-ea"/>
              </a:rPr>
              <a:t>層</a:t>
            </a:r>
            <a:endParaRPr dirty="0">
              <a:sym typeface="+mn-ea"/>
            </a:endParaRPr>
          </a:p>
          <a:p>
            <a:pPr lvl="4"/>
            <a:r>
              <a:rPr dirty="0">
                <a:sym typeface="+mn-ea"/>
              </a:rPr>
              <a:t>第五</a:t>
            </a:r>
            <a:r>
              <a:rPr lang="zh-TW" altLang="en-US" dirty="0">
                <a:sym typeface="+mn-ea"/>
              </a:rPr>
              <a:t>層</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TW" altLang="en-US" smtClean="0"/>
            </a:fld>
            <a:endParaRPr lang="zh-TW" altLang="en-US"/>
          </a:p>
        </p:txBody>
      </p:sp>
      <p:sp>
        <p:nvSpPr>
          <p:cNvPr id="5" name="页脚占位符 4"/>
          <p:cNvSpPr>
            <a:spLocks noGrp="1"/>
          </p:cNvSpPr>
          <p:nvPr>
            <p:ph type="ftr" sz="quarter" idx="11"/>
            <p:custDataLst>
              <p:tags r:id="rId5"/>
            </p:custDataLst>
          </p:nvPr>
        </p:nvSpPr>
        <p:spPr/>
        <p:txBody>
          <a:bodyPr/>
          <a:lstStyle/>
          <a:p>
            <a:endParaRPr lang="zh-TW"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TW" altLang="en-US" smtClean="0"/>
            </a:fld>
            <a:endParaRPr lang="zh-TW"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TW" altLang="en-US" dirty="0"/>
              <a:t>按一下以編輯母片標題樣式</a:t>
            </a:r>
            <a:endParaRPr lang="zh-TW" altLang="en-US" dirty="0"/>
          </a:p>
        </p:txBody>
      </p:sp>
      <p:sp>
        <p:nvSpPr>
          <p:cNvPr id="3" name="文本占位符 2"/>
          <p:cNvSpPr>
            <a:spLocks noGrp="1"/>
          </p:cNvSpPr>
          <p:nvPr>
            <p:ph type="body" idx="1"/>
            <p:custDataLst>
              <p:tags r:id="rId3"/>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TW"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dirty="0"/>
              <a:t>按一下以編輯母片文字樣式</a:t>
            </a:r>
            <a:endParaRPr lang="zh-TW"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TW" altLang="en-US" smtClean="0"/>
            </a:fld>
            <a:endParaRPr lang="zh-TW" altLang="en-US"/>
          </a:p>
        </p:txBody>
      </p:sp>
      <p:sp>
        <p:nvSpPr>
          <p:cNvPr id="5" name="页脚占位符 4"/>
          <p:cNvSpPr>
            <a:spLocks noGrp="1"/>
          </p:cNvSpPr>
          <p:nvPr>
            <p:ph type="ftr" sz="quarter" idx="11"/>
            <p:custDataLst>
              <p:tags r:id="rId5"/>
            </p:custDataLst>
          </p:nvPr>
        </p:nvSpPr>
        <p:spPr/>
        <p:txBody>
          <a:bodyPr/>
          <a:lstStyle/>
          <a:p>
            <a:endParaRPr lang="zh-TW"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TW" altLang="en-US" smtClean="0"/>
            </a:fld>
            <a:endParaRPr lang="zh-TW"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TW" altLang="en-US" sz="2800" b="1" i="0" u="none" strike="noStrike" kern="1200" cap="none" spc="200" normalizeH="0" baseline="0" noProof="1" dirty="0">
                <a:solidFill>
                  <a:schemeClr val="tx1"/>
                </a:solidFill>
                <a:uFillTx/>
                <a:latin typeface="+mj-lt"/>
                <a:ea typeface="+mj-ea"/>
                <a:cs typeface="+mj-cs"/>
                <a:sym typeface="+mn-ea"/>
              </a:defRPr>
            </a:lvl1pPr>
          </a:lstStyle>
          <a:p>
            <a:pPr lvl="0"/>
            <a:r>
              <a:rPr lang="zh-TW" altLang="en-US" dirty="0">
                <a:sym typeface="+mn-ea"/>
              </a:rPr>
              <a:t>按一下以編輯母片標題樣式</a:t>
            </a:r>
            <a:endParaRPr dirty="0">
              <a:sym typeface="+mn-ea"/>
            </a:endParaRPr>
          </a:p>
        </p:txBody>
      </p:sp>
      <p:sp>
        <p:nvSpPr>
          <p:cNvPr id="3" name="内容占位符 2"/>
          <p:cNvSpPr>
            <a:spLocks noGrp="1"/>
          </p:cNvSpPr>
          <p:nvPr>
            <p:ph sz="half" idx="1"/>
            <p:custDataLst>
              <p:tags r:id="rId3"/>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lang="zh-TW" altLang="en-US" dirty="0">
                <a:sym typeface="+mn-ea"/>
              </a:rPr>
              <a:t>按一下以編輯母片文字樣式</a:t>
            </a:r>
            <a:endParaRPr dirty="0">
              <a:sym typeface="+mn-ea"/>
            </a:endParaRPr>
          </a:p>
          <a:p>
            <a:pPr lvl="1"/>
            <a:r>
              <a:rPr dirty="0">
                <a:sym typeface="+mn-ea"/>
              </a:rPr>
              <a:t>第二</a:t>
            </a:r>
            <a:r>
              <a:rPr lang="zh-TW" altLang="en-US" dirty="0">
                <a:sym typeface="+mn-ea"/>
              </a:rPr>
              <a:t>層</a:t>
            </a:r>
            <a:endParaRPr dirty="0">
              <a:sym typeface="+mn-ea"/>
            </a:endParaRPr>
          </a:p>
          <a:p>
            <a:pPr lvl="2"/>
            <a:r>
              <a:rPr dirty="0">
                <a:sym typeface="+mn-ea"/>
              </a:rPr>
              <a:t>第三</a:t>
            </a:r>
            <a:r>
              <a:rPr lang="zh-TW" altLang="en-US" dirty="0">
                <a:sym typeface="+mn-ea"/>
              </a:rPr>
              <a:t>層</a:t>
            </a:r>
            <a:endParaRPr dirty="0">
              <a:sym typeface="+mn-ea"/>
            </a:endParaRPr>
          </a:p>
          <a:p>
            <a:pPr lvl="3"/>
            <a:r>
              <a:rPr dirty="0">
                <a:sym typeface="+mn-ea"/>
              </a:rPr>
              <a:t>第四</a:t>
            </a:r>
            <a:r>
              <a:rPr lang="zh-TW" altLang="en-US" dirty="0">
                <a:sym typeface="+mn-ea"/>
              </a:rPr>
              <a:t>層</a:t>
            </a:r>
            <a:endParaRPr dirty="0">
              <a:sym typeface="+mn-ea"/>
            </a:endParaRPr>
          </a:p>
          <a:p>
            <a:pPr lvl="4"/>
            <a:r>
              <a:rPr dirty="0">
                <a:sym typeface="+mn-ea"/>
              </a:rPr>
              <a:t>第五</a:t>
            </a:r>
            <a:r>
              <a:rPr lang="zh-TW" altLang="en-US" dirty="0">
                <a:sym typeface="+mn-ea"/>
              </a:rPr>
              <a:t>層</a:t>
            </a:r>
            <a:endParaRPr dirty="0">
              <a:sym typeface="+mn-ea"/>
            </a:endParaRPr>
          </a:p>
        </p:txBody>
      </p:sp>
      <p:sp>
        <p:nvSpPr>
          <p:cNvPr id="4" name="内容占位符 3"/>
          <p:cNvSpPr>
            <a:spLocks noGrp="1"/>
          </p:cNvSpPr>
          <p:nvPr>
            <p:ph sz="half" idx="2"/>
            <p:custDataLst>
              <p:tags r:id="rId4"/>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TW" altLang="en-US" dirty="0"/>
              <a:t>按一下以編輯母片文字樣式</a:t>
            </a:r>
            <a:endParaRPr lang="zh-TW" altLang="en-US" dirty="0"/>
          </a:p>
          <a:p>
            <a:pPr lvl="1"/>
            <a:r>
              <a:rPr lang="zh-TW" altLang="en-US" dirty="0"/>
              <a:t>第二層</a:t>
            </a:r>
            <a:endParaRPr lang="zh-TW" altLang="en-US" dirty="0"/>
          </a:p>
          <a:p>
            <a:pPr lvl="2"/>
            <a:r>
              <a:rPr lang="zh-TW" altLang="en-US" dirty="0"/>
              <a:t>第三層</a:t>
            </a:r>
            <a:endParaRPr lang="zh-TW" altLang="en-US" dirty="0"/>
          </a:p>
          <a:p>
            <a:pPr lvl="3"/>
            <a:r>
              <a:rPr lang="zh-TW" altLang="en-US" dirty="0"/>
              <a:t>第四層</a:t>
            </a:r>
            <a:endParaRPr lang="zh-TW" altLang="en-US" dirty="0"/>
          </a:p>
          <a:p>
            <a:pPr lvl="4"/>
            <a:r>
              <a:rPr lang="zh-TW" altLang="en-US" dirty="0"/>
              <a:t>第五層</a:t>
            </a:r>
            <a:endParaRPr lang="zh-TW"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TW" altLang="en-US" smtClean="0"/>
            </a:fld>
            <a:endParaRPr lang="zh-TW" altLang="en-US"/>
          </a:p>
        </p:txBody>
      </p:sp>
      <p:sp>
        <p:nvSpPr>
          <p:cNvPr id="6" name="页脚占位符 5"/>
          <p:cNvSpPr>
            <a:spLocks noGrp="1"/>
          </p:cNvSpPr>
          <p:nvPr>
            <p:ph type="ftr" sz="quarter" idx="11"/>
            <p:custDataLst>
              <p:tags r:id="rId6"/>
            </p:custDataLst>
          </p:nvPr>
        </p:nvSpPr>
        <p:spPr/>
        <p:txBody>
          <a:bodyPr/>
          <a:lstStyle/>
          <a:p>
            <a:endParaRPr lang="zh-TW"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TW" altLang="en-US" smtClean="0"/>
            </a:fld>
            <a:endParaRPr lang="zh-TW"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TW" altLang="en-US" sz="2800" b="1" i="0" u="none" strike="noStrike" kern="1200" cap="none" spc="200" normalizeH="0" baseline="0" noProof="1" dirty="0">
                <a:solidFill>
                  <a:schemeClr val="tx1"/>
                </a:solidFill>
                <a:uFillTx/>
                <a:latin typeface="+mj-lt"/>
                <a:ea typeface="+mj-ea"/>
                <a:cs typeface="+mj-cs"/>
                <a:sym typeface="+mn-ea"/>
              </a:defRPr>
            </a:lvl1pPr>
          </a:lstStyle>
          <a:p>
            <a:pPr lvl="0"/>
            <a:r>
              <a:rPr lang="zh-TW" altLang="en-US" dirty="0">
                <a:sym typeface="+mn-ea"/>
              </a:rPr>
              <a:t>按一下以編輯母片標題樣式</a:t>
            </a:r>
            <a:endParaRPr dirty="0">
              <a:sym typeface="+mn-ea"/>
            </a:endParaRPr>
          </a:p>
        </p:txBody>
      </p:sp>
      <p:sp>
        <p:nvSpPr>
          <p:cNvPr id="3" name="文本占位符 2"/>
          <p:cNvSpPr>
            <a:spLocks noGrp="1"/>
          </p:cNvSpPr>
          <p:nvPr>
            <p:ph type="body" idx="1"/>
            <p:custDataLst>
              <p:tags r:id="rId3"/>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dirty="0"/>
              <a:t>按一下以編輯母片文字樣式</a:t>
            </a:r>
            <a:endParaRPr lang="zh-TW" altLang="en-US" dirty="0"/>
          </a:p>
        </p:txBody>
      </p:sp>
      <p:sp>
        <p:nvSpPr>
          <p:cNvPr id="4" name="内容占位符 3"/>
          <p:cNvSpPr>
            <a:spLocks noGrp="1"/>
          </p:cNvSpPr>
          <p:nvPr>
            <p:ph sz="half" idx="2"/>
            <p:custDataLst>
              <p:tags r:id="rId4"/>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lang="zh-TW" altLang="en-US" dirty="0">
                <a:sym typeface="+mn-ea"/>
              </a:rPr>
              <a:t>按一下以編輯母片文字樣式</a:t>
            </a:r>
            <a:endParaRPr dirty="0">
              <a:sym typeface="+mn-ea"/>
            </a:endParaRPr>
          </a:p>
          <a:p>
            <a:pPr lvl="1"/>
            <a:r>
              <a:rPr dirty="0">
                <a:sym typeface="+mn-ea"/>
              </a:rPr>
              <a:t>第二</a:t>
            </a:r>
            <a:r>
              <a:rPr lang="zh-TW" altLang="en-US" dirty="0">
                <a:sym typeface="+mn-ea"/>
              </a:rPr>
              <a:t>層</a:t>
            </a:r>
            <a:endParaRPr dirty="0">
              <a:sym typeface="+mn-ea"/>
            </a:endParaRPr>
          </a:p>
          <a:p>
            <a:pPr lvl="2"/>
            <a:r>
              <a:rPr dirty="0">
                <a:sym typeface="+mn-ea"/>
              </a:rPr>
              <a:t>第三</a:t>
            </a:r>
            <a:r>
              <a:rPr lang="zh-TW" altLang="en-US" dirty="0">
                <a:sym typeface="+mn-ea"/>
              </a:rPr>
              <a:t>層</a:t>
            </a:r>
            <a:endParaRPr dirty="0">
              <a:sym typeface="+mn-ea"/>
            </a:endParaRPr>
          </a:p>
          <a:p>
            <a:pPr lvl="3"/>
            <a:r>
              <a:rPr dirty="0">
                <a:sym typeface="+mn-ea"/>
              </a:rPr>
              <a:t>第四</a:t>
            </a:r>
            <a:r>
              <a:rPr lang="zh-TW" altLang="en-US" dirty="0">
                <a:sym typeface="+mn-ea"/>
              </a:rPr>
              <a:t>層</a:t>
            </a:r>
            <a:endParaRPr dirty="0">
              <a:sym typeface="+mn-ea"/>
            </a:endParaRPr>
          </a:p>
          <a:p>
            <a:pPr lvl="4"/>
            <a:r>
              <a:rPr dirty="0">
                <a:sym typeface="+mn-ea"/>
              </a:rPr>
              <a:t>第五</a:t>
            </a:r>
            <a:r>
              <a:rPr lang="zh-TW" altLang="en-US" dirty="0">
                <a:sym typeface="+mn-ea"/>
              </a:rPr>
              <a:t>層</a:t>
            </a:r>
            <a:endParaRPr dirty="0">
              <a:sym typeface="+mn-ea"/>
            </a:endParaRPr>
          </a:p>
        </p:txBody>
      </p:sp>
      <p:sp>
        <p:nvSpPr>
          <p:cNvPr id="5" name="文本占位符 4"/>
          <p:cNvSpPr>
            <a:spLocks noGrp="1"/>
          </p:cNvSpPr>
          <p:nvPr>
            <p:ph type="body" sz="quarter" idx="3"/>
            <p:custDataLst>
              <p:tags r:id="rId5"/>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TW"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dirty="0">
                <a:sym typeface="+mn-ea"/>
              </a:rPr>
              <a:t>按一下以編輯母片文字樣式</a:t>
            </a:r>
            <a:endParaRPr dirty="0">
              <a:sym typeface="+mn-ea"/>
            </a:endParaRPr>
          </a:p>
        </p:txBody>
      </p:sp>
      <p:sp>
        <p:nvSpPr>
          <p:cNvPr id="6" name="内容占位符 5"/>
          <p:cNvSpPr>
            <a:spLocks noGrp="1"/>
          </p:cNvSpPr>
          <p:nvPr>
            <p:ph sz="quarter" idx="4"/>
            <p:custDataLst>
              <p:tags r:id="rId6"/>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lang="zh-TW" altLang="en-US" dirty="0">
                <a:sym typeface="+mn-ea"/>
              </a:rPr>
              <a:t>按一下以編輯母片文字樣式</a:t>
            </a:r>
            <a:endParaRPr dirty="0">
              <a:sym typeface="+mn-ea"/>
            </a:endParaRPr>
          </a:p>
          <a:p>
            <a:pPr lvl="1"/>
            <a:r>
              <a:rPr dirty="0">
                <a:sym typeface="+mn-ea"/>
              </a:rPr>
              <a:t>第二</a:t>
            </a:r>
            <a:r>
              <a:rPr lang="zh-TW" altLang="en-US" dirty="0">
                <a:sym typeface="+mn-ea"/>
              </a:rPr>
              <a:t>層</a:t>
            </a:r>
            <a:endParaRPr dirty="0">
              <a:sym typeface="+mn-ea"/>
            </a:endParaRPr>
          </a:p>
          <a:p>
            <a:pPr lvl="2"/>
            <a:r>
              <a:rPr dirty="0">
                <a:sym typeface="+mn-ea"/>
              </a:rPr>
              <a:t>第三</a:t>
            </a:r>
            <a:r>
              <a:rPr lang="zh-TW" altLang="en-US" dirty="0">
                <a:sym typeface="+mn-ea"/>
              </a:rPr>
              <a:t>層</a:t>
            </a:r>
            <a:endParaRPr dirty="0">
              <a:sym typeface="+mn-ea"/>
            </a:endParaRPr>
          </a:p>
          <a:p>
            <a:pPr lvl="3"/>
            <a:r>
              <a:rPr dirty="0">
                <a:sym typeface="+mn-ea"/>
              </a:rPr>
              <a:t>第四</a:t>
            </a:r>
            <a:r>
              <a:rPr lang="zh-TW" altLang="en-US" dirty="0">
                <a:sym typeface="+mn-ea"/>
              </a:rPr>
              <a:t>層</a:t>
            </a:r>
            <a:endParaRPr dirty="0">
              <a:sym typeface="+mn-ea"/>
            </a:endParaRPr>
          </a:p>
          <a:p>
            <a:pPr lvl="4"/>
            <a:r>
              <a:rPr dirty="0">
                <a:sym typeface="+mn-ea"/>
              </a:rPr>
              <a:t>第五</a:t>
            </a:r>
            <a:r>
              <a:rPr lang="zh-TW" altLang="en-US" dirty="0">
                <a:sym typeface="+mn-ea"/>
              </a:rPr>
              <a:t>層</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TW" altLang="en-US" smtClean="0"/>
            </a:fld>
            <a:endParaRPr lang="zh-TW" altLang="en-US"/>
          </a:p>
        </p:txBody>
      </p:sp>
      <p:sp>
        <p:nvSpPr>
          <p:cNvPr id="8" name="页脚占位符 7"/>
          <p:cNvSpPr>
            <a:spLocks noGrp="1"/>
          </p:cNvSpPr>
          <p:nvPr>
            <p:ph type="ftr" sz="quarter" idx="11"/>
            <p:custDataLst>
              <p:tags r:id="rId8"/>
            </p:custDataLst>
          </p:nvPr>
        </p:nvSpPr>
        <p:spPr/>
        <p:txBody>
          <a:bodyPr/>
          <a:lstStyle/>
          <a:p>
            <a:endParaRPr lang="zh-TW"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TW" altLang="en-US" smtClean="0"/>
            </a:fld>
            <a:endParaRPr lang="zh-TW"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TW" altLang="en-US" sz="2800" b="1" i="0" u="none" strike="noStrike" kern="1200" cap="none" spc="200" normalizeH="0" baseline="0" noProof="1" dirty="0">
                <a:solidFill>
                  <a:schemeClr val="tx1"/>
                </a:solidFill>
                <a:uFillTx/>
                <a:latin typeface="+mj-lt"/>
                <a:ea typeface="+mj-ea"/>
                <a:cs typeface="+mj-cs"/>
                <a:sym typeface="+mn-ea"/>
              </a:defRPr>
            </a:lvl1pPr>
          </a:lstStyle>
          <a:p>
            <a:pPr lvl="0"/>
            <a:r>
              <a:rPr lang="zh-TW" altLang="en-US" dirty="0">
                <a:sym typeface="+mn-ea"/>
              </a:rPr>
              <a:t>按一下以編輯母片標題樣</a:t>
            </a:r>
            <a:r>
              <a:rPr dirty="0">
                <a:sym typeface="+mn-ea"/>
              </a:rPr>
              <a:t>式</a:t>
            </a:r>
            <a:endParaRPr dirty="0">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TW" altLang="en-US" smtClean="0"/>
            </a:fld>
            <a:endParaRPr lang="zh-TW" altLang="en-US"/>
          </a:p>
        </p:txBody>
      </p:sp>
      <p:sp>
        <p:nvSpPr>
          <p:cNvPr id="4" name="页脚占位符 3"/>
          <p:cNvSpPr>
            <a:spLocks noGrp="1"/>
          </p:cNvSpPr>
          <p:nvPr>
            <p:ph type="ftr" sz="quarter" idx="11"/>
            <p:custDataLst>
              <p:tags r:id="rId4"/>
            </p:custDataLst>
          </p:nvPr>
        </p:nvSpPr>
        <p:spPr/>
        <p:txBody>
          <a:bodyPr/>
          <a:lstStyle/>
          <a:p>
            <a:endParaRPr lang="zh-TW"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TW" altLang="en-US" smtClean="0"/>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TW" altLang="en-US" smtClean="0"/>
            </a:fld>
            <a:endParaRPr lang="zh-TW" altLang="en-US"/>
          </a:p>
        </p:txBody>
      </p:sp>
      <p:sp>
        <p:nvSpPr>
          <p:cNvPr id="3" name="页脚占位符 2"/>
          <p:cNvSpPr>
            <a:spLocks noGrp="1"/>
          </p:cNvSpPr>
          <p:nvPr>
            <p:ph type="ftr" sz="quarter" idx="11"/>
            <p:custDataLst>
              <p:tags r:id="rId3"/>
            </p:custDataLst>
          </p:nvPr>
        </p:nvSpPr>
        <p:spPr/>
        <p:txBody>
          <a:bodyPr/>
          <a:lstStyle/>
          <a:p>
            <a:endParaRPr lang="zh-TW"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TW" altLang="en-US" smtClean="0"/>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含標題的圖片">
    <p:bg>
      <p:bgPr>
        <a:solidFill>
          <a:schemeClr val="bg1"/>
        </a:solidFill>
        <a:effectLst/>
      </p:bgPr>
    </p:bg>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TW"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lang="zh-TW" altLang="en-US" dirty="0">
                <a:sym typeface="+mn-ea"/>
              </a:rPr>
              <a:t>按一下以編輯母片文字樣式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TW" altLang="en-US" smtClean="0"/>
            </a:fld>
            <a:endParaRPr lang="zh-TW" altLang="en-US" dirty="0"/>
          </a:p>
        </p:txBody>
      </p:sp>
      <p:sp>
        <p:nvSpPr>
          <p:cNvPr id="6" name="页脚占位符 5"/>
          <p:cNvSpPr>
            <a:spLocks noGrp="1"/>
          </p:cNvSpPr>
          <p:nvPr>
            <p:ph type="ftr" sz="quarter" idx="11"/>
            <p:custDataLst>
              <p:tags r:id="rId5"/>
            </p:custDataLst>
          </p:nvPr>
        </p:nvSpPr>
        <p:spPr/>
        <p:txBody>
          <a:bodyPr/>
          <a:lstStyle/>
          <a:p>
            <a:endParaRPr lang="zh-TW"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TW" altLang="en-US" smtClean="0"/>
            </a:fld>
            <a:endParaRPr lang="zh-TW" altLang="en-US"/>
          </a:p>
        </p:txBody>
      </p:sp>
      <p:sp>
        <p:nvSpPr>
          <p:cNvPr id="9" name="标题 8"/>
          <p:cNvSpPr>
            <a:spLocks noGrp="1"/>
          </p:cNvSpPr>
          <p:nvPr>
            <p:ph type="title"/>
            <p:custDataLst>
              <p:tags r:id="rId7"/>
            </p:custDataLst>
          </p:nvPr>
        </p:nvSpPr>
        <p:spPr/>
        <p:txBody>
          <a:bodyPr/>
          <a:lstStyle>
            <a:lvl1pPr>
              <a:defRPr/>
            </a:lvl1pPr>
          </a:lstStyle>
          <a:p>
            <a:r>
              <a:rPr lang="zh-TW" altLang="en-US" dirty="0">
                <a:sym typeface="+mn-ea"/>
              </a:rPr>
              <a:t>按一下以編輯母片標題樣</a:t>
            </a:r>
            <a:r>
              <a:rPr lang="zh-TW" altLang="en-US" dirty="0"/>
              <a:t>式</a:t>
            </a:r>
            <a:endParaRPr lang="zh-TW"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直排標題及文字">
    <p:bg>
      <p:bgPr>
        <a:solidFill>
          <a:schemeClr val="bg1"/>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TW" altLang="en-US" sz="2400" b="1" i="0" u="none" strike="noStrike" kern="1200" cap="none" spc="200" normalizeH="0" baseline="0" noProof="1" dirty="0">
                <a:solidFill>
                  <a:schemeClr val="tx1"/>
                </a:solidFill>
                <a:uFillTx/>
                <a:latin typeface="+mj-lt"/>
                <a:ea typeface="+mj-ea"/>
                <a:cs typeface="+mj-cs"/>
                <a:sym typeface="+mn-ea"/>
              </a:defRPr>
            </a:lvl1pPr>
          </a:lstStyle>
          <a:p>
            <a:pPr lvl="0"/>
            <a:r>
              <a:rPr lang="zh-TW" altLang="en-US" dirty="0">
                <a:sym typeface="+mn-ea"/>
              </a:rPr>
              <a:t>按一下以編輯母片標題樣</a:t>
            </a:r>
            <a:r>
              <a:rPr dirty="0">
                <a:sym typeface="+mn-ea"/>
              </a:rPr>
              <a:t>式</a:t>
            </a:r>
            <a:endParaRPr dirty="0">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TW" altLang="en-US" dirty="0"/>
              <a:t>按一下以編輯母片文字樣式</a:t>
            </a:r>
            <a:endParaRPr lang="zh-TW" altLang="en-US" dirty="0"/>
          </a:p>
          <a:p>
            <a:pPr lvl="1"/>
            <a:r>
              <a:rPr lang="zh-TW" altLang="en-US" dirty="0"/>
              <a:t>第二層</a:t>
            </a:r>
            <a:endParaRPr lang="zh-TW" altLang="en-US" dirty="0"/>
          </a:p>
          <a:p>
            <a:pPr lvl="2"/>
            <a:r>
              <a:rPr lang="zh-TW" altLang="en-US" dirty="0"/>
              <a:t>第三層</a:t>
            </a:r>
            <a:endParaRPr lang="zh-TW" altLang="en-US" dirty="0"/>
          </a:p>
          <a:p>
            <a:pPr lvl="3"/>
            <a:r>
              <a:rPr lang="zh-TW" altLang="en-US" dirty="0"/>
              <a:t>第四層</a:t>
            </a:r>
            <a:endParaRPr lang="zh-TW" altLang="en-US" dirty="0"/>
          </a:p>
          <a:p>
            <a:pPr lvl="4"/>
            <a:r>
              <a:rPr lang="zh-TW" altLang="en-US" dirty="0"/>
              <a:t>第五層</a:t>
            </a:r>
            <a:endParaRPr lang="zh-TW"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TW" altLang="en-US" smtClean="0"/>
            </a:fld>
            <a:endParaRPr lang="zh-TW" altLang="en-US"/>
          </a:p>
        </p:txBody>
      </p:sp>
      <p:sp>
        <p:nvSpPr>
          <p:cNvPr id="5" name="页脚占位符 4"/>
          <p:cNvSpPr>
            <a:spLocks noGrp="1"/>
          </p:cNvSpPr>
          <p:nvPr>
            <p:ph type="ftr" sz="quarter" idx="11"/>
            <p:custDataLst>
              <p:tags r:id="rId5"/>
            </p:custDataLst>
          </p:nvPr>
        </p:nvSpPr>
        <p:spPr/>
        <p:txBody>
          <a:bodyPr/>
          <a:lstStyle/>
          <a:p>
            <a:endParaRPr lang="zh-TW"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TW" altLang="en-US" smtClean="0"/>
            </a:fld>
            <a:endParaRPr lang="zh-TW"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32000"/>
            <a:ext cx="10852237" cy="648000"/>
          </a:xfrm>
          <a:prstGeom prst="rect">
            <a:avLst/>
          </a:prstGeom>
        </p:spPr>
        <p:txBody>
          <a:bodyPr vert="horz" lIns="101600" tIns="38100" rIns="76200" bIns="38100" rtlCol="0" anchor="ctr" anchorCtr="0">
            <a:noAutofit/>
          </a:bodyPr>
          <a:lstStyle/>
          <a:p>
            <a:r>
              <a:rPr lang="zh-TW" altLang="en-US" dirty="0"/>
              <a:t>单击此处编辑母版标题样式</a:t>
            </a:r>
            <a:endParaRPr lang="zh-TW" altLang="en-US" dirty="0"/>
          </a:p>
        </p:txBody>
      </p:sp>
      <p:sp>
        <p:nvSpPr>
          <p:cNvPr id="3" name="文本占位符 2"/>
          <p:cNvSpPr>
            <a:spLocks noGrp="1"/>
          </p:cNvSpPr>
          <p:nvPr>
            <p:ph type="body" idx="1"/>
            <p:custDataLst>
              <p:tags r:id="rId13"/>
            </p:custDataLst>
          </p:nvPr>
        </p:nvSpPr>
        <p:spPr>
          <a:xfrm>
            <a:off x="669882" y="1296000"/>
            <a:ext cx="10852237" cy="5040000"/>
          </a:xfrm>
          <a:prstGeom prst="rect">
            <a:avLst/>
          </a:prstGeom>
        </p:spPr>
        <p:txBody>
          <a:bodyPr vert="horz" lIns="101600" tIns="0" rIns="82550" bIns="0" rtlCol="0">
            <a:normAutofit/>
          </a:bodyPr>
          <a:lstStyle/>
          <a:p>
            <a:pPr lvl="0"/>
            <a:r>
              <a:rPr lang="zh-TW" altLang="en-US" dirty="0"/>
              <a:t>单击此处编辑母版文本样式</a:t>
            </a:r>
            <a:endParaRPr lang="zh-TW" altLang="en-US" dirty="0"/>
          </a:p>
          <a:p>
            <a:pPr lvl="1"/>
            <a:r>
              <a:rPr lang="zh-TW" altLang="en-US" dirty="0"/>
              <a:t>第二级</a:t>
            </a:r>
            <a:endParaRPr lang="zh-TW" altLang="en-US" dirty="0"/>
          </a:p>
          <a:p>
            <a:pPr lvl="2"/>
            <a:r>
              <a:rPr lang="zh-TW" altLang="en-US" dirty="0"/>
              <a:t>第三级</a:t>
            </a:r>
            <a:endParaRPr lang="zh-TW" altLang="en-US" dirty="0"/>
          </a:p>
          <a:p>
            <a:pPr lvl="3"/>
            <a:r>
              <a:rPr lang="zh-TW" altLang="en-US" dirty="0"/>
              <a:t>第四级</a:t>
            </a:r>
            <a:endParaRPr lang="zh-TW" altLang="en-US" dirty="0"/>
          </a:p>
          <a:p>
            <a:pPr lvl="4"/>
            <a:r>
              <a:rPr lang="zh-TW" altLang="en-US" dirty="0"/>
              <a:t>第五级</a:t>
            </a:r>
            <a:endParaRPr lang="zh-TW"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TW" altLang="en-US" smtClean="0"/>
            </a:fld>
            <a:endParaRPr lang="zh-TW" altLang="en-US"/>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TW" altLang="en-US" dirty="0"/>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TW" altLang="en-US" smtClean="0"/>
            </a:fld>
            <a:endParaRPr lang="zh-TW"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6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png"/><Relationship Id="rId2" Type="http://schemas.microsoft.com/office/2007/relationships/media" Target="../media/media1.mp4"/><Relationship Id="rId1"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副标题 4"/>
          <p:cNvSpPr>
            <a:spLocks noGrp="1"/>
          </p:cNvSpPr>
          <p:nvPr>
            <p:ph type="subTitle" idx="1"/>
          </p:nvPr>
        </p:nvSpPr>
        <p:spPr>
          <a:xfrm>
            <a:off x="669882" y="4258310"/>
            <a:ext cx="10852237" cy="950984"/>
          </a:xfrm>
        </p:spPr>
        <p:txBody>
          <a:bodyPr/>
          <a:lstStyle/>
          <a:p>
            <a:r>
              <a:rPr lang="en-US" altLang="zh-TW"/>
              <a:t>Chih-Wei Tung</a:t>
            </a:r>
            <a:endParaRPr lang="en-US" altLang="zh-TW"/>
          </a:p>
        </p:txBody>
      </p:sp>
      <p:sp>
        <p:nvSpPr>
          <p:cNvPr id="7" name="标题 6"/>
          <p:cNvSpPr>
            <a:spLocks noGrp="1"/>
          </p:cNvSpPr>
          <p:nvPr>
            <p:ph type="ctrTitle"/>
          </p:nvPr>
        </p:nvSpPr>
        <p:spPr>
          <a:xfrm>
            <a:off x="669925" y="2319655"/>
            <a:ext cx="10852150" cy="1736090"/>
          </a:xfrm>
        </p:spPr>
        <p:txBody>
          <a:bodyPr/>
          <a:lstStyle/>
          <a:p>
            <a:r>
              <a:rPr lang="en-US" altLang="zh-TW"/>
              <a:t>Garmin Data Infra Engineer</a:t>
            </a:r>
            <a:br>
              <a:rPr lang="en-US" altLang="zh-TW"/>
            </a:br>
            <a:r>
              <a:rPr lang="en-US" altLang="zh-TW"/>
              <a:t>Take-Home Assignment</a:t>
            </a:r>
            <a:endParaRPr lang="en-US" altLang="zh-TW"/>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t>Kafka Monitoring Metrics (Prometheus)</a:t>
            </a:r>
            <a:endParaRPr lang="en-US" altLang="zh-TW"/>
          </a:p>
        </p:txBody>
      </p:sp>
      <p:sp>
        <p:nvSpPr>
          <p:cNvPr id="3" name="內容版面配置區 2"/>
          <p:cNvSpPr>
            <a:spLocks noGrp="1"/>
          </p:cNvSpPr>
          <p:nvPr>
            <p:ph idx="1"/>
          </p:nvPr>
        </p:nvSpPr>
        <p:spPr>
          <a:xfrm>
            <a:off x="669925" y="1296035"/>
            <a:ext cx="11467465" cy="5569585"/>
          </a:xfrm>
        </p:spPr>
        <p:txBody>
          <a:bodyPr/>
          <a:p>
            <a:r>
              <a:rPr lang="en-US" altLang="zh-TW" sz="1500"/>
              <a:t>CPU Usage</a:t>
            </a:r>
            <a:endParaRPr lang="en-US" altLang="zh-TW" sz="1400"/>
          </a:p>
          <a:p>
            <a:pPr lvl="1"/>
            <a:r>
              <a:rPr lang="en-US" altLang="zh-TW" sz="1400"/>
              <a:t>rate(process_cpu_seconds_total{job=”kafka”}[1m])</a:t>
            </a:r>
            <a:endParaRPr lang="en-US" altLang="zh-TW" sz="1400"/>
          </a:p>
          <a:p>
            <a:pPr lvl="0"/>
            <a:r>
              <a:rPr lang="en-US" altLang="zh-TW" sz="1500"/>
              <a:t>JVM Memory Used</a:t>
            </a:r>
            <a:endParaRPr lang="en-US" altLang="zh-TW" sz="1500"/>
          </a:p>
          <a:p>
            <a:pPr lvl="1"/>
            <a:r>
              <a:rPr lang="en-US" altLang="zh-TW" sz="1400"/>
              <a:t>sum withour(area)(jvm_memory_bytes_used{job=”kafka”})</a:t>
            </a:r>
            <a:endParaRPr lang="en-US" altLang="zh-TW" sz="1400"/>
          </a:p>
          <a:p>
            <a:pPr lvl="0"/>
            <a:r>
              <a:rPr lang="en-US" altLang="zh-TW" sz="1500"/>
              <a:t>Time Spent in GC</a:t>
            </a:r>
            <a:endParaRPr lang="en-US" altLang="zh-TW" sz="1500"/>
          </a:p>
          <a:p>
            <a:pPr lvl="1"/>
            <a:r>
              <a:rPr lang="en-US" altLang="zh-TW" sz="1400"/>
              <a:t>sum without(gc)(rate(jvm_gc_collection_seconds_sum{job=”kafka”}[5m]))</a:t>
            </a:r>
            <a:endParaRPr lang="en-US" altLang="zh-TW" sz="1400"/>
          </a:p>
          <a:p>
            <a:pPr lvl="0"/>
            <a:r>
              <a:rPr lang="en-US" altLang="zh-TW" sz="1500"/>
              <a:t>Messages in Per Topic</a:t>
            </a:r>
            <a:endParaRPr lang="en-US" altLang="zh-TW" sz="1500"/>
          </a:p>
          <a:p>
            <a:pPr lvl="1"/>
            <a:r>
              <a:rPr lang="en-US" altLang="zh-TW" sz="1400"/>
              <a:t>sum without(instance)(rate(kafka_server_brokertopicmetrics_messagesin_total{job=”kafka”, topic != “”}[5m]))</a:t>
            </a:r>
            <a:endParaRPr lang="en-US" altLang="zh-TW" sz="1400"/>
          </a:p>
          <a:p>
            <a:pPr lvl="0"/>
            <a:r>
              <a:rPr lang="en-US" altLang="zh-TW" sz="1500"/>
              <a:t>Bytes in Per Topic</a:t>
            </a:r>
            <a:endParaRPr lang="en-US" altLang="zh-TW" sz="1500"/>
          </a:p>
          <a:p>
            <a:pPr lvl="1"/>
            <a:r>
              <a:rPr lang="en-US" altLang="zh-TW" sz="1400"/>
              <a:t>sum without(instance)(rate(kafka_server_brokertopicmetrics_bytesin_total{job=”kafka”, topic!=””}[5m]))</a:t>
            </a:r>
            <a:endParaRPr lang="en-US" altLang="zh-TW" sz="1400"/>
          </a:p>
          <a:p>
            <a:pPr lvl="0"/>
            <a:r>
              <a:rPr lang="en-US" altLang="zh-TW" sz="1500"/>
              <a:t>Bytes out Per Topic</a:t>
            </a:r>
            <a:endParaRPr lang="en-US" altLang="zh-TW" sz="1500"/>
          </a:p>
          <a:p>
            <a:pPr lvl="1"/>
            <a:r>
              <a:rPr lang="en-US" altLang="zh-TW" sz="1400">
                <a:sym typeface="+mn-ea"/>
              </a:rPr>
              <a:t>sum without(instance)(rate(kafka_Server_brokertopicmetrics_bytesout_total{job=”kafka”, topic!=””}[5m]))</a:t>
            </a:r>
            <a:endParaRPr lang="en-US" altLang="zh-TW"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t>Redis Monitoring Metrics </a:t>
            </a:r>
            <a:r>
              <a:rPr lang="en-US" altLang="zh-TW">
                <a:sym typeface="+mn-ea"/>
              </a:rPr>
              <a:t>(Prometheus) cont.</a:t>
            </a:r>
            <a:endParaRPr lang="en-US" altLang="zh-TW"/>
          </a:p>
        </p:txBody>
      </p:sp>
      <p:sp>
        <p:nvSpPr>
          <p:cNvPr id="3" name="內容版面配置區 2"/>
          <p:cNvSpPr>
            <a:spLocks noGrp="1"/>
          </p:cNvSpPr>
          <p:nvPr>
            <p:ph idx="1"/>
          </p:nvPr>
        </p:nvSpPr>
        <p:spPr>
          <a:xfrm>
            <a:off x="669925" y="1296035"/>
            <a:ext cx="11462385" cy="5574665"/>
          </a:xfrm>
        </p:spPr>
        <p:txBody>
          <a:bodyPr/>
          <a:p>
            <a:r>
              <a:rPr lang="en-US" altLang="zh-TW" sz="1500"/>
              <a:t>Uptime</a:t>
            </a:r>
            <a:endParaRPr lang="en-US" altLang="zh-TW" sz="1500"/>
          </a:p>
          <a:p>
            <a:pPr lvl="1"/>
            <a:r>
              <a:rPr lang="en-US" altLang="zh-TW" sz="1500"/>
              <a:t>max(max_over_time(redis_uptime_in_seconds{instance=~”$instance”}[$__interval]))</a:t>
            </a:r>
            <a:endParaRPr lang="en-US" altLang="zh-TW" sz="1500"/>
          </a:p>
          <a:p>
            <a:r>
              <a:rPr lang="en-US" altLang="zh-TW" sz="1500"/>
              <a:t>Clients</a:t>
            </a:r>
            <a:endParaRPr lang="en-US" altLang="zh-TW" sz="1500"/>
          </a:p>
          <a:p>
            <a:pPr lvl="1"/>
            <a:r>
              <a:rPr lang="en-US" altLang="zh-TW" sz="1500"/>
              <a:t>redis_connected_clients{</a:t>
            </a:r>
            <a:r>
              <a:rPr lang="en-US" altLang="zh-TW" sz="1500">
                <a:sym typeface="+mn-ea"/>
              </a:rPr>
              <a:t>instance</a:t>
            </a:r>
            <a:r>
              <a:rPr lang="en-US" altLang="zh-TW" sz="1500"/>
              <a:t>=~”$instance”}</a:t>
            </a:r>
            <a:endParaRPr lang="en-US" altLang="zh-TW" sz="1500"/>
          </a:p>
          <a:p>
            <a:r>
              <a:rPr lang="en-US" altLang="zh-TW" sz="1500"/>
              <a:t>Memory Usage</a:t>
            </a:r>
            <a:endParaRPr lang="en-US" altLang="zh-TW" sz="1500"/>
          </a:p>
          <a:p>
            <a:pPr lvl="1"/>
            <a:r>
              <a:rPr lang="en-US" altLang="zh-TW" sz="1500"/>
              <a:t>100 * (redis_memory_used_bytes{instance=~”$instance”}) / 8060579872.768)</a:t>
            </a:r>
            <a:endParaRPr lang="en-US" altLang="zh-TW" sz="1500"/>
          </a:p>
          <a:p>
            <a:r>
              <a:rPr lang="en-US" altLang="zh-TW" sz="1500"/>
              <a:t>Commands Executed / sec</a:t>
            </a:r>
            <a:endParaRPr lang="en-US" altLang="zh-TW" sz="1500"/>
          </a:p>
          <a:p>
            <a:pPr lvl="1"/>
            <a:r>
              <a:rPr lang="en-US" altLang="zh-TW" sz="1500"/>
              <a:t>rate(redis_command_processed_total{instance=~”$instance”}[1m])</a:t>
            </a:r>
            <a:endParaRPr lang="en-US" altLang="zh-TW" sz="1500"/>
          </a:p>
          <a:p>
            <a:r>
              <a:rPr lang="en-US" altLang="zh-TW" sz="1500"/>
              <a:t>Hits / Misses per Sec</a:t>
            </a:r>
            <a:endParaRPr lang="en-US" altLang="zh-TW" sz="1500"/>
          </a:p>
          <a:p>
            <a:pPr lvl="1"/>
            <a:r>
              <a:rPr lang="en-US" altLang="zh-TW" sz="1500"/>
              <a:t>Hits - irate(rate_keyspace_hits_total</a:t>
            </a:r>
            <a:r>
              <a:rPr lang="en-US" altLang="zh-TW" sz="1500">
                <a:sym typeface="+mn-ea"/>
              </a:rPr>
              <a:t>{instance=~”$instance”}[5m]</a:t>
            </a:r>
            <a:r>
              <a:rPr lang="en-US" altLang="zh-TW" sz="1500"/>
              <a:t>)</a:t>
            </a:r>
            <a:endParaRPr lang="en-US" altLang="zh-TW" sz="1500"/>
          </a:p>
          <a:p>
            <a:pPr lvl="1"/>
            <a:r>
              <a:rPr lang="en-US" altLang="zh-TW" sz="1500"/>
              <a:t>Misses - irate(redis_keyspace_misses_total</a:t>
            </a:r>
            <a:r>
              <a:rPr lang="en-US" altLang="zh-TW" sz="1500">
                <a:sym typeface="+mn-ea"/>
              </a:rPr>
              <a:t>{instance=~”$instance”}[5m]</a:t>
            </a:r>
            <a:r>
              <a:rPr lang="en-US" altLang="zh-TW" sz="1500"/>
              <a:t>)</a:t>
            </a:r>
            <a:endParaRPr lang="en-US" altLang="zh-TW" sz="1500"/>
          </a:p>
          <a:p>
            <a:r>
              <a:rPr lang="en-US" altLang="zh-TW" sz="1500"/>
              <a:t>Total Memory Usage</a:t>
            </a:r>
            <a:endParaRPr lang="en-US" altLang="zh-TW" sz="1500"/>
          </a:p>
          <a:p>
            <a:pPr lvl="1"/>
            <a:r>
              <a:rPr lang="en-US" altLang="zh-TW" sz="1500"/>
              <a:t>redis_memory_used_bytes</a:t>
            </a:r>
            <a:r>
              <a:rPr lang="en-US" altLang="zh-TW" sz="1500">
                <a:sym typeface="+mn-ea"/>
              </a:rPr>
              <a:t>{instance=~”$instance”}</a:t>
            </a:r>
            <a:endParaRPr lang="en-US" altLang="zh-TW" sz="1500"/>
          </a:p>
          <a:p>
            <a:endParaRPr lang="en-US" altLang="zh-TW" sz="15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sym typeface="+mn-ea"/>
              </a:rPr>
              <a:t>Redis Monitoring Metrics (Prometheus) </a:t>
            </a:r>
            <a:endParaRPr lang="zh-TW" altLang="en-US"/>
          </a:p>
        </p:txBody>
      </p:sp>
      <p:sp>
        <p:nvSpPr>
          <p:cNvPr id="3" name="內容版面配置區 2"/>
          <p:cNvSpPr>
            <a:spLocks noGrp="1"/>
          </p:cNvSpPr>
          <p:nvPr>
            <p:ph idx="1"/>
          </p:nvPr>
        </p:nvSpPr>
        <p:spPr>
          <a:xfrm>
            <a:off x="669925" y="1296035"/>
            <a:ext cx="11537315" cy="5574030"/>
          </a:xfrm>
        </p:spPr>
        <p:txBody>
          <a:bodyPr/>
          <a:p>
            <a:pPr>
              <a:lnSpc>
                <a:spcPct val="120000"/>
              </a:lnSpc>
            </a:pPr>
            <a:r>
              <a:rPr lang="en-US" altLang="zh-TW" sz="1500">
                <a:sym typeface="+mn-ea"/>
              </a:rPr>
              <a:t>Network I/O</a:t>
            </a:r>
            <a:endParaRPr lang="en-US" altLang="zh-TW" sz="1500">
              <a:sym typeface="+mn-ea"/>
            </a:endParaRPr>
          </a:p>
          <a:p>
            <a:pPr lvl="1">
              <a:lnSpc>
                <a:spcPct val="120000"/>
              </a:lnSpc>
            </a:pPr>
            <a:r>
              <a:rPr lang="en-US" altLang="zh-TW" sz="1500">
                <a:sym typeface="+mn-ea"/>
              </a:rPr>
              <a:t>input - rate(redis_net_input_bytes_total{instance=~”$instance”}[5m])</a:t>
            </a:r>
            <a:endParaRPr lang="en-US" altLang="zh-TW" sz="1500">
              <a:sym typeface="+mn-ea"/>
            </a:endParaRPr>
          </a:p>
          <a:p>
            <a:pPr lvl="1">
              <a:lnSpc>
                <a:spcPct val="120000"/>
              </a:lnSpc>
            </a:pPr>
            <a:r>
              <a:rPr lang="en-US" altLang="zh-TW" sz="1500">
                <a:sym typeface="+mn-ea"/>
              </a:rPr>
              <a:t>output - rate(redis_net_output_bytes_total{instance=~”$instance”}[5m])</a:t>
            </a:r>
            <a:endParaRPr lang="en-US" altLang="zh-TW" sz="1500"/>
          </a:p>
          <a:p>
            <a:pPr>
              <a:lnSpc>
                <a:spcPct val="120000"/>
              </a:lnSpc>
            </a:pPr>
            <a:r>
              <a:rPr lang="en-US" altLang="zh-TW" sz="1500">
                <a:sym typeface="+mn-ea"/>
              </a:rPr>
              <a:t>Total Items per DB</a:t>
            </a:r>
            <a:endParaRPr lang="en-US" altLang="zh-TW" sz="1500">
              <a:sym typeface="+mn-ea"/>
            </a:endParaRPr>
          </a:p>
          <a:p>
            <a:pPr lvl="1">
              <a:lnSpc>
                <a:spcPct val="120000"/>
              </a:lnSpc>
            </a:pPr>
            <a:r>
              <a:rPr lang="en-US" altLang="zh-TW" sz="1500">
                <a:sym typeface="+mn-ea"/>
              </a:rPr>
              <a:t>sum(redis_db_keys{instance=~”$instance”}) by (db)</a:t>
            </a:r>
            <a:endParaRPr lang="en-US" altLang="zh-TW" sz="1500"/>
          </a:p>
          <a:p>
            <a:pPr>
              <a:lnSpc>
                <a:spcPct val="120000"/>
              </a:lnSpc>
            </a:pPr>
            <a:r>
              <a:rPr lang="en-US" altLang="zh-TW" sz="1500">
                <a:sym typeface="+mn-ea"/>
              </a:rPr>
              <a:t>Expiring vs Not-Expiring Keys</a:t>
            </a:r>
            <a:endParaRPr lang="en-US" altLang="zh-TW" sz="1500">
              <a:sym typeface="+mn-ea"/>
            </a:endParaRPr>
          </a:p>
          <a:p>
            <a:pPr lvl="1">
              <a:lnSpc>
                <a:spcPct val="120000"/>
              </a:lnSpc>
            </a:pPr>
            <a:r>
              <a:rPr lang="en-US" altLang="zh-TW" sz="1500"/>
              <a:t>expiring - sum redis_db_keys_expirin</a:t>
            </a:r>
            <a:r>
              <a:rPr lang="en-US" altLang="zh-TW" sz="1500">
                <a:sym typeface="+mn-ea"/>
              </a:rPr>
              <a:t>{instance=~”$instance”})</a:t>
            </a:r>
            <a:endParaRPr lang="en-US" altLang="zh-TW" sz="1500">
              <a:sym typeface="+mn-ea"/>
            </a:endParaRPr>
          </a:p>
          <a:p>
            <a:pPr lvl="1">
              <a:lnSpc>
                <a:spcPct val="120000"/>
              </a:lnSpc>
            </a:pPr>
            <a:r>
              <a:rPr lang="en-US" altLang="zh-TW" sz="1500">
                <a:sym typeface="+mn-ea"/>
              </a:rPr>
              <a:t>not expiring - sum(redis_db_keys{instance=~”$instance”}) - sum redis_db_keys_expirin{instance=~”$instance”})</a:t>
            </a:r>
            <a:endParaRPr lang="en-US" altLang="zh-TW" sz="1500"/>
          </a:p>
          <a:p>
            <a:pPr>
              <a:lnSpc>
                <a:spcPct val="120000"/>
              </a:lnSpc>
            </a:pPr>
            <a:r>
              <a:rPr lang="en-US" altLang="zh-TW" sz="1500">
                <a:sym typeface="+mn-ea"/>
              </a:rPr>
              <a:t>Expired / Evicted</a:t>
            </a:r>
            <a:endParaRPr lang="en-US" altLang="zh-TW" sz="1500">
              <a:sym typeface="+mn-ea"/>
            </a:endParaRPr>
          </a:p>
          <a:p>
            <a:pPr lvl="1">
              <a:lnSpc>
                <a:spcPct val="120000"/>
              </a:lnSpc>
            </a:pPr>
            <a:r>
              <a:rPr lang="en-US" altLang="zh-TW" sz="1500">
                <a:sym typeface="+mn-ea"/>
              </a:rPr>
              <a:t>expired - sum(rate(redis_expired_keys_total{instance=~”$instance”}[5m])) by (instance)</a:t>
            </a:r>
            <a:endParaRPr lang="en-US" altLang="zh-TW" sz="1500">
              <a:sym typeface="+mn-ea"/>
            </a:endParaRPr>
          </a:p>
          <a:p>
            <a:pPr lvl="1">
              <a:lnSpc>
                <a:spcPct val="120000"/>
              </a:lnSpc>
            </a:pPr>
            <a:r>
              <a:rPr lang="en-US" altLang="zh-TW" sz="1500">
                <a:sym typeface="+mn-ea"/>
              </a:rPr>
              <a:t>evicated - sum(rate(redis_evicted_keys_total{instance=~”$instance”}[5m])) by (instance)</a:t>
            </a:r>
            <a:endParaRPr lang="en-US" altLang="zh-TW" sz="1500"/>
          </a:p>
          <a:p>
            <a:pPr>
              <a:lnSpc>
                <a:spcPct val="120000"/>
              </a:lnSpc>
            </a:pPr>
            <a:r>
              <a:rPr lang="en-US" altLang="zh-TW" sz="1500">
                <a:sym typeface="+mn-ea"/>
              </a:rPr>
              <a:t>Command Calls / sec</a:t>
            </a:r>
            <a:endParaRPr lang="en-US" altLang="zh-TW" sz="1500">
              <a:sym typeface="+mn-ea"/>
            </a:endParaRPr>
          </a:p>
          <a:p>
            <a:pPr lvl="1">
              <a:lnSpc>
                <a:spcPct val="120000"/>
              </a:lnSpc>
            </a:pPr>
            <a:r>
              <a:rPr lang="en-US" altLang="zh-TW" sz="1500">
                <a:sym typeface="+mn-ea"/>
              </a:rPr>
              <a:t>topk(5, irate(redis_commands_total{instance=~”$instance”}[1m]))</a:t>
            </a:r>
            <a:endParaRPr lang="en-US" altLang="zh-TW" sz="1500"/>
          </a:p>
          <a:p>
            <a:pPr>
              <a:lnSpc>
                <a:spcPct val="120000"/>
              </a:lnSpc>
            </a:pPr>
            <a:endParaRPr lang="zh-TW" altLang="en-US" sz="15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sym typeface="+mn-ea"/>
              </a:rPr>
              <a:t>Processed Data Visualization</a:t>
            </a:r>
            <a:endParaRPr lang="zh-TW" altLang="en-US"/>
          </a:p>
        </p:txBody>
      </p:sp>
      <p:pic>
        <p:nvPicPr>
          <p:cNvPr id="4" name="圖片 3" descr="Visual"/>
          <p:cNvPicPr>
            <a:picLocks noChangeAspect="1"/>
          </p:cNvPicPr>
          <p:nvPr/>
        </p:nvPicPr>
        <p:blipFill>
          <a:blip r:embed="rId1"/>
          <a:stretch>
            <a:fillRect/>
          </a:stretch>
        </p:blipFill>
        <p:spPr>
          <a:xfrm>
            <a:off x="1066800" y="1215390"/>
            <a:ext cx="10058400" cy="551624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t>ETL Code</a:t>
            </a:r>
            <a:endParaRPr lang="en-US" altLang="zh-TW"/>
          </a:p>
        </p:txBody>
      </p:sp>
      <p:sp>
        <p:nvSpPr>
          <p:cNvPr id="3" name="內容版面配置區 2"/>
          <p:cNvSpPr>
            <a:spLocks noGrp="1"/>
          </p:cNvSpPr>
          <p:nvPr>
            <p:ph idx="1"/>
          </p:nvPr>
        </p:nvSpPr>
        <p:spPr/>
        <p:txBody>
          <a:bodyPr/>
          <a:p>
            <a:endParaRPr lang="zh-TW"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t>Outline</a:t>
            </a:r>
            <a:endParaRPr lang="en-US" altLang="zh-TW"/>
          </a:p>
        </p:txBody>
      </p:sp>
      <p:sp>
        <p:nvSpPr>
          <p:cNvPr id="3" name="內容版面配置區 2"/>
          <p:cNvSpPr>
            <a:spLocks noGrp="1"/>
          </p:cNvSpPr>
          <p:nvPr>
            <p:ph idx="1"/>
          </p:nvPr>
        </p:nvSpPr>
        <p:spPr/>
        <p:txBody>
          <a:bodyPr/>
          <a:p>
            <a:r>
              <a:rPr lang="en-US" altLang="zh-TW"/>
              <a:t>Selected Services</a:t>
            </a:r>
            <a:endParaRPr lang="en-US" altLang="zh-TW"/>
          </a:p>
          <a:p>
            <a:r>
              <a:rPr lang="en-US" altLang="zh-TW"/>
              <a:t>Services Intro</a:t>
            </a:r>
            <a:endParaRPr lang="en-US" altLang="zh-TW"/>
          </a:p>
          <a:p>
            <a:r>
              <a:rPr lang="en-US" altLang="zh-TW">
                <a:sym typeface="+mn-ea"/>
              </a:rPr>
              <a:t>ETL Implementation</a:t>
            </a:r>
            <a:endParaRPr lang="en-US" altLang="zh-TW">
              <a:sym typeface="+mn-ea"/>
            </a:endParaRPr>
          </a:p>
          <a:p>
            <a:r>
              <a:rPr lang="en-US" altLang="zh-TW">
                <a:sym typeface="+mn-ea"/>
              </a:rPr>
              <a:t>ETL Architecture</a:t>
            </a:r>
            <a:endParaRPr lang="en-US" altLang="zh-TW">
              <a:sym typeface="+mn-ea"/>
            </a:endParaRPr>
          </a:p>
          <a:p>
            <a:r>
              <a:rPr lang="en-US" altLang="zh-TW">
                <a:sym typeface="+mn-ea"/>
              </a:rPr>
              <a:t>ETL Monitoring Video</a:t>
            </a:r>
            <a:endParaRPr lang="en-US" altLang="zh-TW">
              <a:sym typeface="+mn-ea"/>
            </a:endParaRPr>
          </a:p>
          <a:p>
            <a:r>
              <a:rPr lang="en-US" altLang="zh-TW">
                <a:sym typeface="+mn-ea"/>
              </a:rPr>
              <a:t>Monitoring Metrics</a:t>
            </a:r>
            <a:endParaRPr lang="en-US" altLang="zh-TW">
              <a:sym typeface="+mn-ea"/>
            </a:endParaRPr>
          </a:p>
          <a:p>
            <a:r>
              <a:rPr lang="en-US" altLang="zh-TW">
                <a:sym typeface="+mn-ea"/>
              </a:rPr>
              <a:t>Processed Data Visualization</a:t>
            </a:r>
            <a:endParaRPr lang="en-US" altLang="zh-TW">
              <a:sym typeface="+mn-ea"/>
            </a:endParaRPr>
          </a:p>
          <a:p>
            <a:r>
              <a:rPr lang="en-US" altLang="zh-TW"/>
              <a:t>ETL Code</a:t>
            </a:r>
            <a:endParaRPr lang="en-US" altLang="zh-TW"/>
          </a:p>
          <a:p>
            <a:endParaRPr lang="en-US" altLang="zh-TW"/>
          </a:p>
          <a:p>
            <a:endParaRPr lang="en-US" altLang="zh-TW"/>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sym typeface="+mn-ea"/>
              </a:rPr>
              <a:t>Selected </a:t>
            </a:r>
            <a:r>
              <a:rPr lang="en-US" altLang="zh-TW"/>
              <a:t>Services</a:t>
            </a:r>
            <a:endParaRPr lang="en-US" altLang="zh-TW"/>
          </a:p>
        </p:txBody>
      </p:sp>
      <p:sp>
        <p:nvSpPr>
          <p:cNvPr id="3" name="內容版面配置區 2"/>
          <p:cNvSpPr>
            <a:spLocks noGrp="1"/>
          </p:cNvSpPr>
          <p:nvPr>
            <p:ph idx="1"/>
          </p:nvPr>
        </p:nvSpPr>
        <p:spPr/>
        <p:txBody>
          <a:bodyPr/>
          <a:p>
            <a:r>
              <a:rPr lang="en-US" altLang="zh-TW" sz="1800" b="1"/>
              <a:t>Streaming</a:t>
            </a:r>
            <a:endParaRPr lang="en-US" altLang="zh-TW" sz="1800"/>
          </a:p>
          <a:p>
            <a:pPr lvl="1"/>
            <a:r>
              <a:rPr lang="en-US" altLang="zh-TW"/>
              <a:t>Kafka (single cluster, single broker)</a:t>
            </a:r>
            <a:endParaRPr lang="en-US" altLang="zh-TW"/>
          </a:p>
          <a:p>
            <a:r>
              <a:rPr lang="en-US" altLang="zh-TW" sz="1800" b="1"/>
              <a:t>Computing Platform</a:t>
            </a:r>
            <a:endParaRPr lang="en-US" altLang="zh-TW" sz="1800" b="1"/>
          </a:p>
          <a:p>
            <a:pPr lvl="1"/>
            <a:r>
              <a:rPr lang="en-US" altLang="zh-TW"/>
              <a:t>Apache Hadoop - HDFS (single node)</a:t>
            </a:r>
            <a:endParaRPr lang="en-US" altLang="zh-TW"/>
          </a:p>
          <a:p>
            <a:pPr lvl="1"/>
            <a:r>
              <a:rPr lang="en-US" altLang="zh-TW"/>
              <a:t>Apache Hive</a:t>
            </a:r>
            <a:endParaRPr lang="en-US" altLang="zh-TW"/>
          </a:p>
          <a:p>
            <a:r>
              <a:rPr lang="en-US" altLang="zh-TW" sz="1800" b="1"/>
              <a:t>NoSQL Database</a:t>
            </a:r>
            <a:endParaRPr lang="en-US" altLang="zh-TW" sz="1800" b="1"/>
          </a:p>
          <a:p>
            <a:pPr lvl="1"/>
            <a:r>
              <a:rPr lang="en-US" altLang="zh-TW"/>
              <a:t>Redis</a:t>
            </a:r>
            <a:endParaRPr lang="en-US" altLang="zh-TW"/>
          </a:p>
          <a:p>
            <a:endParaRPr lang="en-US" altLang="zh-TW"/>
          </a:p>
          <a:p>
            <a:endParaRPr lang="en-US" altLang="zh-TW"/>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sym typeface="+mn-ea"/>
              </a:rPr>
              <a:t>Services Intro - </a:t>
            </a:r>
            <a:r>
              <a:rPr lang="en-US" altLang="zh-TW"/>
              <a:t>Kafka</a:t>
            </a:r>
            <a:endParaRPr lang="en-US" altLang="zh-TW"/>
          </a:p>
        </p:txBody>
      </p:sp>
      <p:sp>
        <p:nvSpPr>
          <p:cNvPr id="3" name="內容版面配置區 2"/>
          <p:cNvSpPr>
            <a:spLocks noGrp="1"/>
          </p:cNvSpPr>
          <p:nvPr>
            <p:ph idx="1"/>
          </p:nvPr>
        </p:nvSpPr>
        <p:spPr>
          <a:xfrm>
            <a:off x="669925" y="1296035"/>
            <a:ext cx="6179185" cy="2388235"/>
          </a:xfrm>
        </p:spPr>
        <p:txBody>
          <a:bodyPr/>
          <a:p>
            <a:r>
              <a:rPr lang="en-US" altLang="zh-TW"/>
              <a:t>A </a:t>
            </a:r>
            <a:r>
              <a:rPr lang="zh-TW" altLang="en-US"/>
              <a:t>distributed streaming platform</a:t>
            </a:r>
            <a:r>
              <a:rPr lang="en-US" altLang="zh-TW"/>
              <a:t>, which is used for building real-time/streaming data pipelines.</a:t>
            </a:r>
            <a:endParaRPr lang="en-US" altLang="zh-TW"/>
          </a:p>
          <a:p>
            <a:r>
              <a:rPr lang="en-US" altLang="zh-TW" b="1">
                <a:sym typeface="+mn-ea"/>
              </a:rPr>
              <a:t>Zookeeper</a:t>
            </a:r>
            <a:endParaRPr lang="en-US" altLang="zh-TW" b="1"/>
          </a:p>
          <a:p>
            <a:pPr lvl="1"/>
            <a:r>
              <a:rPr lang="en-US" altLang="zh-TW">
                <a:sym typeface="+mn-ea"/>
              </a:rPr>
              <a:t>Kafka uses Zookeeper to store cluster metadata.</a:t>
            </a:r>
            <a:endParaRPr lang="en-US" altLang="zh-TW">
              <a:sym typeface="+mn-ea"/>
            </a:endParaRPr>
          </a:p>
          <a:p>
            <a:pPr lvl="1"/>
            <a:r>
              <a:rPr lang="en-US" altLang="zh-TW">
                <a:sym typeface="+mn-ea"/>
              </a:rPr>
              <a:t>Zookeeper keeps track of which brokers are part of the Kafka cluster</a:t>
            </a:r>
            <a:endParaRPr lang="en-US" altLang="zh-TW" b="1"/>
          </a:p>
          <a:p>
            <a:endParaRPr lang="en-US" altLang="zh-TW"/>
          </a:p>
        </p:txBody>
      </p:sp>
      <p:pic>
        <p:nvPicPr>
          <p:cNvPr id="4" name="圖片 3"/>
          <p:cNvPicPr>
            <a:picLocks noChangeAspect="1"/>
          </p:cNvPicPr>
          <p:nvPr/>
        </p:nvPicPr>
        <p:blipFill>
          <a:blip r:embed="rId1"/>
          <a:stretch>
            <a:fillRect/>
          </a:stretch>
        </p:blipFill>
        <p:spPr>
          <a:xfrm>
            <a:off x="6967220" y="1457960"/>
            <a:ext cx="5088255" cy="2006600"/>
          </a:xfrm>
          <a:prstGeom prst="rect">
            <a:avLst/>
          </a:prstGeom>
        </p:spPr>
      </p:pic>
      <p:sp>
        <p:nvSpPr>
          <p:cNvPr id="6" name="內容版面配置區 2"/>
          <p:cNvSpPr>
            <a:spLocks noGrp="1"/>
          </p:cNvSpPr>
          <p:nvPr/>
        </p:nvSpPr>
        <p:spPr>
          <a:xfrm>
            <a:off x="669925" y="3684270"/>
            <a:ext cx="11396345" cy="3136900"/>
          </a:xfrm>
          <a:prstGeom prst="rect">
            <a:avLst/>
          </a:prstGeom>
        </p:spPr>
        <p:txBody>
          <a:bodyPr vert="horz" lIns="101600" tIns="0" rIns="82550" bIns="0" rtlCol="0">
            <a:noAutofit/>
          </a:bodyPr>
          <a:lstStyle>
            <a:lvl1pPr marL="285750" marR="0" lvl="0"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b="1"/>
              <a:t>Kafka Key Components</a:t>
            </a:r>
            <a:endParaRPr lang="en-US" altLang="zh-TW"/>
          </a:p>
          <a:p>
            <a:pPr lvl="1"/>
            <a:r>
              <a:rPr lang="en-US" altLang="zh-TW" b="1"/>
              <a:t>Topic </a:t>
            </a:r>
            <a:r>
              <a:rPr lang="en-US" altLang="zh-TW"/>
              <a:t>- Like a table in a database, which is the category name of different </a:t>
            </a:r>
            <a:r>
              <a:rPr lang="en-US" altLang="zh-TW">
                <a:sym typeface="+mn-ea"/>
              </a:rPr>
              <a:t>messages</a:t>
            </a:r>
            <a:r>
              <a:rPr lang="en-US" altLang="zh-TW"/>
              <a:t>.</a:t>
            </a:r>
            <a:endParaRPr lang="en-US" altLang="zh-TW"/>
          </a:p>
          <a:p>
            <a:pPr lvl="1"/>
            <a:r>
              <a:rPr lang="en-US" altLang="zh-TW" b="1"/>
              <a:t>Producer and Consumer</a:t>
            </a:r>
            <a:r>
              <a:rPr lang="en-US" altLang="zh-TW"/>
              <a:t> - Producers and Consumers respectively correspond to the concepts of the publish/subscribe system. Producers can </a:t>
            </a:r>
            <a:r>
              <a:rPr lang="en-US" altLang="zh-TW">
                <a:sym typeface="+mn-ea"/>
              </a:rPr>
              <a:t>write messages </a:t>
            </a:r>
            <a:r>
              <a:rPr lang="en-US" altLang="zh-TW"/>
              <a:t>to </a:t>
            </a:r>
            <a:r>
              <a:rPr lang="en-US" altLang="zh-TW">
                <a:sym typeface="+mn-ea"/>
              </a:rPr>
              <a:t>topics</a:t>
            </a:r>
            <a:r>
              <a:rPr lang="en-US" altLang="zh-TW"/>
              <a:t>, and Consumers are </a:t>
            </a:r>
            <a:r>
              <a:rPr lang="en-US" altLang="zh-TW">
                <a:sym typeface="+mn-ea"/>
              </a:rPr>
              <a:t>can read messages</a:t>
            </a:r>
            <a:r>
              <a:rPr lang="en-US" altLang="zh-TW"/>
              <a:t> from topics.</a:t>
            </a:r>
            <a:endParaRPr lang="en-US" altLang="zh-TW"/>
          </a:p>
          <a:p>
            <a:pPr lvl="1"/>
            <a:r>
              <a:rPr lang="en-US" altLang="zh-TW" b="1"/>
              <a:t>Broker - </a:t>
            </a:r>
            <a:r>
              <a:rPr lang="en-US" altLang="zh-TW"/>
              <a:t>Broker receives messages from producers and writes them to disk, and responds to data requests from consumers.</a:t>
            </a:r>
            <a:endParaRPr lang="en-US" altLang="zh-TW"/>
          </a:p>
          <a:p>
            <a:pPr lvl="0"/>
            <a:r>
              <a:rPr lang="en-US" altLang="zh-TW" b="1"/>
              <a:t>Use Cases</a:t>
            </a:r>
            <a:r>
              <a:rPr lang="en-US" altLang="zh-TW"/>
              <a:t> - Activity tracking, Real-time data processing, Log aggregation, ...</a:t>
            </a:r>
            <a:endParaRPr lang="en-US" altLang="zh-TW"/>
          </a:p>
          <a:p>
            <a:endParaRPr lang="en-US" altLang="zh-TW"/>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sym typeface="+mn-ea"/>
              </a:rPr>
              <a:t>Services Intro - Hadoop HDFS</a:t>
            </a:r>
            <a:endParaRPr lang="zh-TW" altLang="en-US"/>
          </a:p>
        </p:txBody>
      </p:sp>
      <p:sp>
        <p:nvSpPr>
          <p:cNvPr id="3" name="內容版面配置區 2"/>
          <p:cNvSpPr>
            <a:spLocks noGrp="1"/>
          </p:cNvSpPr>
          <p:nvPr>
            <p:ph idx="1"/>
          </p:nvPr>
        </p:nvSpPr>
        <p:spPr>
          <a:xfrm>
            <a:off x="669925" y="1296035"/>
            <a:ext cx="5100320" cy="5526405"/>
          </a:xfrm>
        </p:spPr>
        <p:txBody>
          <a:bodyPr/>
          <a:p>
            <a:r>
              <a:rPr lang="en-US" altLang="zh-TW"/>
              <a:t>A</a:t>
            </a:r>
            <a:r>
              <a:rPr lang="zh-TW" altLang="en-US"/>
              <a:t> distributed file system</a:t>
            </a:r>
            <a:r>
              <a:rPr lang="en-US" altLang="zh-TW"/>
              <a:t>, designed to reliably store very large files across machines in a large cluster.</a:t>
            </a:r>
            <a:endParaRPr lang="en-US" altLang="zh-TW"/>
          </a:p>
          <a:p>
            <a:r>
              <a:rPr lang="en-US" altLang="zh-TW" b="1"/>
              <a:t>HDFS Key Components</a:t>
            </a:r>
            <a:endParaRPr lang="en-US" altLang="zh-TW" b="1"/>
          </a:p>
          <a:p>
            <a:pPr lvl="1"/>
            <a:r>
              <a:rPr lang="en-US" altLang="zh-TW" b="1"/>
              <a:t>Name Node (NN) - </a:t>
            </a:r>
            <a:r>
              <a:rPr lang="en-US" altLang="zh-TW"/>
              <a:t>NN is the core component of HDFS and manages the entire HDFS. It stores the metadata of all files in the file system. It does not store the data of these files itself.</a:t>
            </a:r>
            <a:endParaRPr lang="en-US" altLang="zh-TW"/>
          </a:p>
          <a:p>
            <a:pPr lvl="1"/>
            <a:r>
              <a:rPr lang="en-US" altLang="zh-TW" b="1"/>
              <a:t>Secondary Name Node (SN) - </a:t>
            </a:r>
            <a:r>
              <a:rPr lang="en-US" altLang="zh-TW"/>
              <a:t>It maintain a merged copy of the edit log from primary name node. SN only establishes a restore point for NN, so if NN goes down, SN cannot replace NN.</a:t>
            </a:r>
            <a:endParaRPr lang="en-US" altLang="zh-TW"/>
          </a:p>
        </p:txBody>
      </p:sp>
      <p:pic>
        <p:nvPicPr>
          <p:cNvPr id="5" name="圖片 4"/>
          <p:cNvPicPr>
            <a:picLocks noChangeAspect="1"/>
          </p:cNvPicPr>
          <p:nvPr/>
        </p:nvPicPr>
        <p:blipFill>
          <a:blip r:embed="rId1"/>
          <a:stretch>
            <a:fillRect/>
          </a:stretch>
        </p:blipFill>
        <p:spPr>
          <a:xfrm>
            <a:off x="7242175" y="186055"/>
            <a:ext cx="4414520" cy="2480310"/>
          </a:xfrm>
          <a:prstGeom prst="rect">
            <a:avLst/>
          </a:prstGeom>
        </p:spPr>
      </p:pic>
      <p:sp>
        <p:nvSpPr>
          <p:cNvPr id="6" name="內容版面配置區 2"/>
          <p:cNvSpPr>
            <a:spLocks noGrp="1"/>
          </p:cNvSpPr>
          <p:nvPr/>
        </p:nvSpPr>
        <p:spPr>
          <a:xfrm>
            <a:off x="5734050" y="2816860"/>
            <a:ext cx="5908675" cy="4005580"/>
          </a:xfrm>
          <a:prstGeom prst="rect">
            <a:avLst/>
          </a:prstGeom>
        </p:spPr>
        <p:txBody>
          <a:bodyPr vert="horz" lIns="101600" tIns="0" rIns="82550" bIns="0" rtlCol="0">
            <a:noAutofit/>
          </a:bodyPr>
          <a:lstStyle>
            <a:lvl1pPr marL="285750" marR="0" lvl="0"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TW"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altLang="zh-TW" b="1"/>
              <a:t>Backup Name Node (BN) - </a:t>
            </a:r>
            <a:r>
              <a:rPr lang="en-US" altLang="zh-TW"/>
              <a:t>The function of BN is exactly the same as NN. In addition, it also performs the work of SN. And if NN goes down, BN can just take over right away, and the original NN will be converted to BN after restart.</a:t>
            </a:r>
            <a:endParaRPr lang="en-US" altLang="zh-TW"/>
          </a:p>
          <a:p>
            <a:pPr lvl="1"/>
            <a:r>
              <a:rPr lang="en-US" altLang="zh-TW" b="1"/>
              <a:t>Data Node (DN) - </a:t>
            </a:r>
            <a:r>
              <a:rPr lang="en-US" altLang="zh-TW"/>
              <a:t>DN is mainly the node where data is stored. When a file is stored on HDFS, it will break up into blocks with fixed size, and these blocks will be stored in different DNs.</a:t>
            </a:r>
            <a:endParaRPr lang="en-US" altLang="zh-TW"/>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sym typeface="+mn-ea"/>
              </a:rPr>
              <a:t>Services Intro - Apache Hive and Redis</a:t>
            </a:r>
            <a:endParaRPr lang="zh-TW" altLang="en-US"/>
          </a:p>
        </p:txBody>
      </p:sp>
      <p:sp>
        <p:nvSpPr>
          <p:cNvPr id="3" name="內容版面配置區 2"/>
          <p:cNvSpPr>
            <a:spLocks noGrp="1"/>
          </p:cNvSpPr>
          <p:nvPr>
            <p:ph idx="1"/>
          </p:nvPr>
        </p:nvSpPr>
        <p:spPr/>
        <p:txBody>
          <a:bodyPr/>
          <a:p>
            <a:r>
              <a:rPr lang="en-US" altLang="zh-TW" b="1">
                <a:sym typeface="+mn-ea"/>
              </a:rPr>
              <a:t>Apache Hive</a:t>
            </a:r>
            <a:endParaRPr lang="en-US" altLang="zh-TW"/>
          </a:p>
          <a:p>
            <a:pPr lvl="1"/>
            <a:r>
              <a:rPr lang="en-US" altLang="zh-TW"/>
              <a:t>A</a:t>
            </a:r>
            <a:r>
              <a:rPr lang="zh-TW" altLang="en-US"/>
              <a:t> data warehouse tool based on Hadoop. It can map structured data files into a database table and provide SQL query functions. It can convert SQL statements into MapReduce tasks.</a:t>
            </a:r>
            <a:endParaRPr lang="zh-TW" altLang="en-US"/>
          </a:p>
          <a:p>
            <a:pPr lvl="1"/>
            <a:r>
              <a:rPr lang="en-US" altLang="zh-TW"/>
              <a:t>Hive's</a:t>
            </a:r>
            <a:r>
              <a:rPr lang="zh-TW" altLang="en-US"/>
              <a:t> advantage is that the learning cost is low, simple MapReduce statistics can be quickly realized through SQL statements, and there is no need to develop special MapReduce applications. It is very suitable for statistical analysis of data warehouses.</a:t>
            </a:r>
            <a:endParaRPr lang="zh-TW" altLang="en-US"/>
          </a:p>
          <a:p>
            <a:endParaRPr lang="zh-TW" altLang="en-US"/>
          </a:p>
          <a:p>
            <a:r>
              <a:rPr lang="en-US" altLang="zh-TW" b="1"/>
              <a:t>Redis</a:t>
            </a:r>
            <a:endParaRPr lang="zh-TW" altLang="en-US"/>
          </a:p>
          <a:p>
            <a:pPr lvl="1"/>
            <a:r>
              <a:rPr lang="en-US" altLang="zh-TW">
                <a:sym typeface="+mn-ea"/>
              </a:rPr>
              <a:t>A</a:t>
            </a:r>
            <a:r>
              <a:rPr>
                <a:sym typeface="+mn-ea"/>
              </a:rPr>
              <a:t> open source, in-memory key-value database used as a database, cache, message broker, and streaming engine.</a:t>
            </a:r>
            <a:endParaRPr lang="zh-TW" altLang="en-US"/>
          </a:p>
          <a:p>
            <a:pPr lvl="1"/>
            <a:r>
              <a:rPr>
                <a:sym typeface="+mn-ea"/>
              </a:rPr>
              <a:t>Redis provides data structures such as strings, hashes, lists, sets, sorted sets with range queries, bitmaps, hyperloglogs, geospatial indexes, and streams. </a:t>
            </a:r>
            <a:endParaRPr lang="zh-TW" altLang="en-US"/>
          </a:p>
          <a:p>
            <a:endParaRPr lang="zh-TW"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t>ETL Implementation</a:t>
            </a:r>
            <a:endParaRPr lang="en-US" altLang="zh-TW"/>
          </a:p>
        </p:txBody>
      </p:sp>
      <p:sp>
        <p:nvSpPr>
          <p:cNvPr id="3" name="內容版面配置區 2"/>
          <p:cNvSpPr>
            <a:spLocks noGrp="1"/>
          </p:cNvSpPr>
          <p:nvPr>
            <p:ph idx="1"/>
          </p:nvPr>
        </p:nvSpPr>
        <p:spPr/>
        <p:txBody>
          <a:bodyPr/>
          <a:p>
            <a:r>
              <a:rPr lang="en-US" altLang="zh-TW" sz="1800" b="1"/>
              <a:t>ETL Use Case</a:t>
            </a:r>
            <a:endParaRPr lang="en-US" altLang="zh-TW" sz="1800"/>
          </a:p>
          <a:p>
            <a:pPr lvl="1"/>
            <a:r>
              <a:rPr lang="en-US" altLang="zh-TW"/>
              <a:t>Transfer and Analyze IoT Data</a:t>
            </a:r>
            <a:endParaRPr lang="en-US" altLang="zh-TW"/>
          </a:p>
          <a:p>
            <a:pPr lvl="0"/>
            <a:r>
              <a:rPr lang="en-US" altLang="zh-TW" sz="1800" b="1"/>
              <a:t>Service Monitoring</a:t>
            </a:r>
            <a:endParaRPr lang="en-US" altLang="zh-TW" sz="1800"/>
          </a:p>
          <a:p>
            <a:pPr lvl="1"/>
            <a:r>
              <a:rPr lang="en-US" altLang="zh-TW"/>
              <a:t>Kafka - Prometheus, Grafana</a:t>
            </a:r>
            <a:endParaRPr lang="en-US" altLang="zh-TW"/>
          </a:p>
          <a:p>
            <a:pPr lvl="1"/>
            <a:r>
              <a:rPr lang="en-US" altLang="zh-TW"/>
              <a:t>HDFS - Hadoop Web Interface</a:t>
            </a:r>
            <a:endParaRPr lang="en-US" altLang="zh-TW"/>
          </a:p>
          <a:p>
            <a:pPr lvl="1"/>
            <a:r>
              <a:rPr lang="en-US" altLang="zh-TW"/>
              <a:t>Hive - HiveServer2</a:t>
            </a:r>
            <a:endParaRPr lang="en-US" altLang="zh-TW"/>
          </a:p>
          <a:p>
            <a:pPr lvl="1"/>
            <a:r>
              <a:rPr lang="en-US" altLang="zh-TW"/>
              <a:t>Redis - </a:t>
            </a:r>
            <a:r>
              <a:rPr lang="en-US" altLang="zh-TW">
                <a:sym typeface="+mn-ea"/>
              </a:rPr>
              <a:t>Prometheus, Grafana</a:t>
            </a:r>
            <a:endParaRPr lang="en-US" altLang="zh-TW"/>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t>ETL Architecture</a:t>
            </a:r>
            <a:endParaRPr lang="en-US" altLang="zh-TW"/>
          </a:p>
        </p:txBody>
      </p:sp>
      <p:pic>
        <p:nvPicPr>
          <p:cNvPr id="5" name="圖片 4" descr="untitled (1)"/>
          <p:cNvPicPr>
            <a:picLocks noChangeAspect="1"/>
          </p:cNvPicPr>
          <p:nvPr/>
        </p:nvPicPr>
        <p:blipFill>
          <a:blip r:embed="rId1"/>
          <a:srcRect l="4880" t="8059" r="3832" b="10065"/>
          <a:stretch>
            <a:fillRect/>
          </a:stretch>
        </p:blipFill>
        <p:spPr>
          <a:xfrm>
            <a:off x="48260" y="1155700"/>
            <a:ext cx="12094845" cy="56673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標題 1"/>
          <p:cNvSpPr>
            <a:spLocks noGrp="1"/>
          </p:cNvSpPr>
          <p:nvPr>
            <p:ph type="title"/>
          </p:nvPr>
        </p:nvSpPr>
        <p:spPr/>
        <p:txBody>
          <a:bodyPr/>
          <a:p>
            <a:r>
              <a:rPr lang="en-US" altLang="zh-TW">
                <a:sym typeface="+mn-ea"/>
              </a:rPr>
              <a:t>ETL Monitoring Video</a:t>
            </a:r>
            <a:endParaRPr lang="zh-TW" altLang="en-US"/>
          </a:p>
        </p:txBody>
      </p:sp>
      <p:pic>
        <p:nvPicPr>
          <p:cNvPr id="5" name="Monitoring_trans">
            <a:hlinkClick r:id="" action="ppaction://media"/>
          </p:cNvPr>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1497965" y="1174750"/>
            <a:ext cx="9195435" cy="529272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TEMPLATE_THUMBS_INDEX" val="1、2、3、6、8、10、11、12、15"/>
  <p:tag name="KSO_WM_TEMPLATE_SUBCATEGORY" val="0"/>
  <p:tag name="KSO_WM_TAG_VERSION" val="1.0"/>
  <p:tag name="KSO_WM_BEAUTIFY_FLAG" val="#wm#"/>
  <p:tag name="KSO_WM_TEMPLATE_INDEX" val="20187308"/>
  <p:tag name="KSO_WM_TEMPLATE_CATEGORY" val="custom"/>
</p:tagLst>
</file>

<file path=ppt/tags/tag62.xml><?xml version="1.0" encoding="utf-8"?>
<p:tagLst xmlns:p="http://schemas.openxmlformats.org/presentationml/2006/main">
  <p:tag name="KSO_WM_TEMPLATE_THUMBS_INDEX" val="1、2、3、6、8、10、11、12、15"/>
  <p:tag name="KSO_WM_SLIDE_MODEL_TYPE" val="cover"/>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4945</Words>
  <Application>WPS Presentation</Application>
  <PresentationFormat>宽屏</PresentationFormat>
  <Paragraphs>132</Paragraphs>
  <Slides>14</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14</vt:i4>
      </vt:variant>
    </vt:vector>
  </HeadingPairs>
  <TitlesOfParts>
    <vt:vector size="21" baseType="lpstr">
      <vt:lpstr>Arial</vt:lpstr>
      <vt:lpstr>新細明體</vt:lpstr>
      <vt:lpstr>Wingdings</vt:lpstr>
      <vt:lpstr>Microsoft YaHei</vt:lpstr>
      <vt:lpstr>SimSun</vt:lpstr>
      <vt:lpstr>Arial Unicode MS</vt:lpstr>
      <vt:lpstr>Office 佈景主題​​</vt:lpstr>
      <vt:lpstr>Garmin Data Infra Engineer Take-Home Assignment</vt:lpstr>
      <vt:lpstr>Outline</vt:lpstr>
      <vt:lpstr>Selected Services</vt:lpstr>
      <vt:lpstr>Services Intro - Kafka</vt:lpstr>
      <vt:lpstr>Services Intro - Hadoop HDFS</vt:lpstr>
      <vt:lpstr>Services Intro - Apache Hive and Redis</vt:lpstr>
      <vt:lpstr>ETL Implementation</vt:lpstr>
      <vt:lpstr>ETL Architecture</vt:lpstr>
      <vt:lpstr>ETL Monitoring Video</vt:lpstr>
      <vt:lpstr>Kafka Monitoring Metrics (Prometheus)</vt:lpstr>
      <vt:lpstr>Redis Monitoring Metrics (Prometheus) cont.</vt:lpstr>
      <vt:lpstr>Redis Monitoring Metrics (Prometheus) </vt:lpstr>
      <vt:lpstr>PowerPoint 演示文稿</vt:lpstr>
      <vt:lpstr>ETL Code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2GGTFQ2</dc:creator>
  <cp:lastModifiedBy>Pega_User</cp:lastModifiedBy>
  <cp:revision>311</cp:revision>
  <dcterms:created xsi:type="dcterms:W3CDTF">2018-07-25T09:21:00Z</dcterms:created>
  <dcterms:modified xsi:type="dcterms:W3CDTF">2023-11-28T12:03:16Z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1028-11.8.2.8372</vt:lpwstr>
  </property>
</Properties>
</file>

<file path=docProps/thumbnail.jpeg>
</file>